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708" r:id="rId1"/>
  </p:sldMasterIdLst>
  <p:notesMasterIdLst>
    <p:notesMasterId r:id="rId2"/>
  </p:notesMasterIdLst>
  <p:sldIdLst>
    <p:sldId id="306" r:id="rId3"/>
    <p:sldId id="307" r:id="rId4"/>
    <p:sldId id="308" r:id="rId5"/>
    <p:sldId id="309" r:id="rId6"/>
    <p:sldId id="310" r:id="rId7"/>
    <p:sldId id="311" r:id="rId8"/>
    <p:sldId id="312" r:id="rId9"/>
    <p:sldId id="313" r:id="rId10"/>
    <p:sldId id="314" r:id="rId11"/>
  </p:sldIdLst>
  <p:sldSz type="screen16x9" cy="6858000" cx="12192000"/>
  <p:notesSz cx="6858000" cy="9144000"/>
  <p:defaultTextStyle>
    <a:defPPr>
      <a:defRPr lang="en-US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71" d="100"/>
          <a:sy n="71" d="100"/>
        </p:scale>
        <p:origin x="492" y="60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tableStyles" Target="tableStyles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8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59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60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61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FD2910B-0F4B-4865-881B-1A9061EDFAF8}" type="datetimeFigureOut">
              <a:rPr lang="en-US" smtClean="0"/>
              <a:t>06/12/2020</a:t>
            </a:fld>
            <a:endParaRPr 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237A54-3ABA-40A3-B605-B70D919D86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25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2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FD2910B-0F4B-4865-881B-1A9061EDFAF8}" type="datetimeFigureOut">
              <a:rPr lang="en-US" smtClean="0"/>
              <a:t>06/12/2020</a:t>
            </a:fld>
            <a:endParaRPr lang="en-US"/>
          </a:p>
        </p:txBody>
      </p:sp>
      <p:sp>
        <p:nvSpPr>
          <p:cNvPr id="104862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237A54-3ABA-40A3-B605-B70D919D86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09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FD2910B-0F4B-4865-881B-1A9061EDFAF8}" type="datetimeFigureOut">
              <a:rPr lang="en-US" smtClean="0"/>
              <a:t>06/12/2020</a:t>
            </a:fld>
            <a:endParaRPr lang="en-US"/>
          </a:p>
        </p:txBody>
      </p:sp>
      <p:sp>
        <p:nvSpPr>
          <p:cNvPr id="10486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237A54-3ABA-40A3-B605-B70D919D86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14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FD2910B-0F4B-4865-881B-1A9061EDFAF8}" type="datetimeFigureOut">
              <a:rPr lang="en-US" smtClean="0"/>
              <a:t>06/12/2020</a:t>
            </a:fld>
            <a:endParaRPr lang="en-US"/>
          </a:p>
        </p:txBody>
      </p:sp>
      <p:sp>
        <p:nvSpPr>
          <p:cNvPr id="10486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237A54-3ABA-40A3-B605-B70D919D86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9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30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3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FD2910B-0F4B-4865-881B-1A9061EDFAF8}" type="datetimeFigureOut">
              <a:rPr lang="en-US" smtClean="0"/>
              <a:t>06/12/2020</a:t>
            </a:fld>
            <a:endParaRPr lang="en-US"/>
          </a:p>
        </p:txBody>
      </p:sp>
      <p:sp>
        <p:nvSpPr>
          <p:cNvPr id="104863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237A54-3ABA-40A3-B605-B70D919D86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3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36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3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FD2910B-0F4B-4865-881B-1A9061EDFAF8}" type="datetimeFigureOut">
              <a:rPr lang="en-US" smtClean="0"/>
              <a:t>06/12/2020</a:t>
            </a:fld>
            <a:endParaRPr lang="en-US"/>
          </a:p>
        </p:txBody>
      </p:sp>
      <p:sp>
        <p:nvSpPr>
          <p:cNvPr id="104863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3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237A54-3ABA-40A3-B605-B70D919D86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41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42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43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44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4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FD2910B-0F4B-4865-881B-1A9061EDFAF8}" type="datetimeFigureOut">
              <a:rPr lang="en-US" smtClean="0"/>
              <a:t>06/12/2020</a:t>
            </a:fld>
            <a:endParaRPr lang="en-US"/>
          </a:p>
        </p:txBody>
      </p:sp>
      <p:sp>
        <p:nvSpPr>
          <p:cNvPr id="104864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4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237A54-3ABA-40A3-B605-B70D919D86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0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FD2910B-0F4B-4865-881B-1A9061EDFAF8}" type="datetimeFigureOut">
              <a:rPr lang="en-US" smtClean="0"/>
              <a:t>06/12/2020</a:t>
            </a:fld>
            <a:endParaRPr lang="en-US"/>
          </a:p>
        </p:txBody>
      </p:sp>
      <p:sp>
        <p:nvSpPr>
          <p:cNvPr id="104860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0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237A54-3ABA-40A3-B605-B70D919D86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FD2910B-0F4B-4865-881B-1A9061EDFAF8}" type="datetimeFigureOut">
              <a:rPr lang="en-US" smtClean="0"/>
              <a:t>06/12/2020</a:t>
            </a:fld>
            <a:endParaRPr lang="en-US"/>
          </a:p>
        </p:txBody>
      </p:sp>
      <p:sp>
        <p:nvSpPr>
          <p:cNvPr id="104864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5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237A54-3ABA-40A3-B605-B70D919D86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52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53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5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FD2910B-0F4B-4865-881B-1A9061EDFAF8}" type="datetimeFigureOut">
              <a:rPr lang="en-US" smtClean="0"/>
              <a:t>06/12/2020</a:t>
            </a:fld>
            <a:endParaRPr lang="en-US"/>
          </a:p>
        </p:txBody>
      </p:sp>
      <p:sp>
        <p:nvSpPr>
          <p:cNvPr id="104865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5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237A54-3ABA-40A3-B605-B70D919D86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19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8620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2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FD2910B-0F4B-4865-881B-1A9061EDFAF8}" type="datetimeFigureOut">
              <a:rPr lang="en-US" smtClean="0"/>
              <a:t>06/12/2020</a:t>
            </a:fld>
            <a:endParaRPr lang="en-US"/>
          </a:p>
        </p:txBody>
      </p:sp>
      <p:sp>
        <p:nvSpPr>
          <p:cNvPr id="104862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2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237A54-3ABA-40A3-B605-B70D919D86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2910B-0F4B-4865-881B-1A9061EDFAF8}" type="datetimeFigureOut">
              <a:rPr lang="en-US" smtClean="0"/>
              <a:t>06/12/2020</a:t>
            </a:fld>
            <a:endParaRPr 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37A54-3ABA-40A3-B605-B70D919D863C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hyperlink" Target="https://mr.wikipedia.org/wiki/&#2337;&#2377;._&#2348;&#2366;&#2348;&#2366;&#2360;&#2366;&#2361;&#2375;&#2348;_&#2310;&#2306;&#2348;&#2375;&#2337;&#2325;&#2352;_&#2350;&#2352;&#2366;&#2336;&#2357;&#2366;&#2337;&#2366;_&#2357;&#2367;&#2342;&#2381;&#2351;&#2366;&#2346;&#2368;&#2336;" TargetMode="External"/><Relationship Id="rId2" Type="http://schemas.openxmlformats.org/officeDocument/2006/relationships/hyperlink" Target="https://mr.wikipedia.org/wiki/&#2324;&#2352;&#2306;&#2327;&#2366;&#2348;&#2366;&#2342;" TargetMode="External"/><Relationship Id="rId3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dirty="0" lang="hi-IN" u="sng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hlinkClick r:id="rId1"/>
              </a:rPr>
              <a:t>डॉ. बाबासाहेब आंबेडकर </a:t>
            </a:r>
            <a:r>
              <a:rPr dirty="0" lang="hi-IN" u="sng" smtClean="0">
                <a:solidFill>
                  <a:schemeClr val="accent1">
                    <a:lumMod val="75000"/>
                  </a:schemeClr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hlinkClick r:id="rId1"/>
              </a:rPr>
              <a:t>मराठवाडा</a:t>
            </a:r>
            <a:r>
              <a:rPr dirty="0" lang="en-US" u="sng" smtClean="0">
                <a:solidFill>
                  <a:schemeClr val="accent1">
                    <a:lumMod val="75000"/>
                  </a:schemeClr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dirty="0" lang="hi-IN" u="sng" smtClean="0">
                <a:solidFill>
                  <a:schemeClr val="accent1">
                    <a:lumMod val="75000"/>
                  </a:schemeClr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विद्यापीठ</a:t>
            </a:r>
            <a:r>
              <a:rPr dirty="0" lang="en-US" u="sng" smtClean="0">
                <a:solidFill>
                  <a:schemeClr val="accent1">
                    <a:lumMod val="75000"/>
                  </a:schemeClr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dirty="0" lang="en-US" smtClean="0">
                <a:solidFill>
                  <a:schemeClr val="accent1">
                    <a:lumMod val="75000"/>
                  </a:schemeClr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dirty="0" lang="hi-IN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hlinkClick r:id="rId2" tooltip="औरंगाबाद"/>
              </a:rPr>
              <a:t>औरंगाबाद</a:t>
            </a:r>
            <a:r>
              <a:rPr dirty="0" lang="mr-IN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  -</a:t>
            </a:r>
            <a:r>
              <a:rPr dirty="0" lang="hi-IN" u="sng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dirty="0" lang="hi-IN" u="sng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</a:br>
            <a:r>
              <a:rPr dirty="0" lang="mr-IN" u="sng" smtClean="0">
                <a:solidFill>
                  <a:schemeClr val="accent1">
                    <a:lumMod val="75000"/>
                  </a:schemeClr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संचलित</a:t>
            </a:r>
            <a:endParaRPr dirty="0" lang="en-US"/>
          </a:p>
        </p:txBody>
      </p:sp>
      <p:sp>
        <p:nvSpPr>
          <p:cNvPr id="1048599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pPr>
              <a:lnSpc>
                <a:spcPct val="100000"/>
              </a:lnSpc>
            </a:pPr>
            <a:r>
              <a:rPr dirty="0" lang="mr-IN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श्रीमती एस.के.गांधी महाविद्यालय, कडा का</a:t>
            </a:r>
          </a:p>
          <a:p>
            <a:pPr>
              <a:lnSpc>
                <a:spcPct val="100000"/>
              </a:lnSpc>
            </a:pPr>
            <a:r>
              <a:rPr dirty="0" lang="mr-IN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 हिंदी विभाग आपका स्वागत करता है |</a:t>
            </a:r>
          </a:p>
          <a:p>
            <a:pPr>
              <a:lnSpc>
                <a:spcPct val="100000"/>
              </a:lnSpc>
            </a:pPr>
            <a:r>
              <a:rPr dirty="0" lang="mr-IN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डॉ. विष्णु भ. गव्हाणे - सादर करते है...</a:t>
            </a:r>
            <a:endParaRPr dirty="0" lang="en-US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p>
            <a:r>
              <a:rPr dirty="0" lang="mr-IN" u="sng" smtClean="0">
                <a:solidFill>
                  <a:srgbClr val="FF000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बी. ए. प्रथम वर्ष </a:t>
            </a:r>
            <a:br>
              <a:rPr dirty="0" lang="mr-IN" u="sng" smtClean="0">
                <a:solidFill>
                  <a:srgbClr val="FF000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</a:br>
            <a:r>
              <a:rPr dirty="0" lang="mr-IN" u="sng" smtClean="0">
                <a:solidFill>
                  <a:srgbClr val="FF000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ऐच्छिक हिंदी   (प्रथम सत्र)</a:t>
            </a:r>
            <a:br>
              <a:rPr dirty="0" lang="mr-IN" u="sng" smtClean="0">
                <a:solidFill>
                  <a:srgbClr val="FF000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</a:br>
            <a:endParaRPr dirty="0" lang="en-US" u="sng">
              <a:solidFill>
                <a:srgbClr val="FF0000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8601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p>
            <a:r>
              <a:rPr dirty="0" sz="5400" lang="mr-IN"/>
              <a:t>प्रश्नपत्र क्र. II नाटक साहित्य </a:t>
            </a:r>
            <a:endParaRPr dirty="0" sz="5400"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Title 1"/>
          <p:cNvSpPr>
            <a:spLocks noGrp="1"/>
          </p:cNvSpPr>
          <p:nvPr>
            <p:ph type="ctrTitle"/>
          </p:nvPr>
        </p:nvSpPr>
        <p:spPr>
          <a:xfrm>
            <a:off x="1524000" y="349624"/>
            <a:ext cx="9144000" cy="3160339"/>
          </a:xfrm>
        </p:spPr>
        <p:txBody>
          <a:bodyPr>
            <a:normAutofit fontScale="90000"/>
          </a:bodyPr>
          <a:p>
            <a:pPr indent="-857250" marL="857250">
              <a:buFont typeface="Wingdings" panose="05000000000000000000" pitchFamily="2" charset="2"/>
              <a:buChar char="q"/>
            </a:pPr>
            <a:r>
              <a:rPr dirty="0" lang="mr-IN" smtClean="0"/>
              <a:t/>
            </a:r>
            <a:br>
              <a:rPr dirty="0" lang="mr-IN" smtClean="0"/>
            </a:br>
            <a:r>
              <a:rPr dirty="0" lang="mr-IN" smtClean="0"/>
              <a:t/>
            </a:r>
            <a:br>
              <a:rPr dirty="0" lang="mr-IN" smtClean="0"/>
            </a:br>
            <a:r>
              <a:rPr dirty="0" lang="mr-IN" smtClean="0"/>
              <a:t/>
            </a:r>
            <a:br>
              <a:rPr dirty="0" lang="mr-IN" smtClean="0"/>
            </a:br>
            <a:r>
              <a:rPr dirty="0" lang="mr-IN" smtClean="0"/>
              <a:t/>
            </a:r>
            <a:br>
              <a:rPr dirty="0" lang="mr-IN" smtClean="0"/>
            </a:br>
            <a:r>
              <a:rPr b="1" dirty="0" lang="mr-IN" u="sng" smtClean="0">
                <a:solidFill>
                  <a:schemeClr val="accent6">
                    <a:lumMod val="50000"/>
                  </a:schemeClr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उद्देश्य :</a:t>
            </a:r>
            <a:r>
              <a:rPr dirty="0" lang="mr-IN" smtClean="0"/>
              <a:t/>
            </a:r>
            <a:br>
              <a:rPr dirty="0" lang="mr-IN" smtClean="0"/>
            </a:br>
            <a:r>
              <a:rPr dirty="0" lang="mr-IN" smtClean="0"/>
              <a:t>१) हिंदी नाटक तथा रंगमंच का अध्ययन </a:t>
            </a:r>
            <a:br>
              <a:rPr dirty="0" lang="mr-IN" smtClean="0"/>
            </a:br>
            <a:r>
              <a:rPr dirty="0" lang="mr-IN" smtClean="0"/>
              <a:t>२) संवेदना का विकास </a:t>
            </a:r>
            <a:endParaRPr dirty="0" lang="en-US"/>
          </a:p>
        </p:txBody>
      </p:sp>
      <p:sp>
        <p:nvSpPr>
          <p:cNvPr id="104860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dirty="0" sz="4800" lang="mr-IN" smtClean="0"/>
              <a:t>३) नाटयास्वादन </a:t>
            </a:r>
            <a:r>
              <a:rPr dirty="0" sz="4800" lang="mr-IN"/>
              <a:t>तथा नाटयालोचन </a:t>
            </a:r>
            <a:r>
              <a:rPr dirty="0" sz="4800" lang="mr-IN" smtClean="0"/>
              <a:t>क्षमता का विकास </a:t>
            </a:r>
          </a:p>
          <a:p>
            <a:endParaRPr dirty="0"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b="1" dirty="0" lang="mr-IN" u="sng" smtClean="0">
                <a:solidFill>
                  <a:srgbClr val="FF000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विजय पर्व </a:t>
            </a:r>
            <a:r>
              <a:rPr dirty="0" lang="mr-IN" smtClean="0"/>
              <a:t>– डॉ. रामकुमार वर्मा </a:t>
            </a:r>
            <a:r>
              <a:rPr dirty="0" lang="mr-IN"/>
              <a:t/>
            </a:r>
            <a:br>
              <a:rPr dirty="0" lang="mr-IN"/>
            </a:br>
            <a:r>
              <a:rPr dirty="0" lang="mr-IN"/>
              <a:t>भूमिका</a:t>
            </a:r>
            <a:endParaRPr dirty="0" lang="en-US"/>
          </a:p>
        </p:txBody>
      </p:sp>
      <p:sp>
        <p:nvSpPr>
          <p:cNvPr id="1048597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pPr indent="-857250" marL="857250">
              <a:buFont typeface="Wingdings" panose="05000000000000000000" pitchFamily="2" charset="2"/>
              <a:buChar char="v"/>
            </a:pPr>
            <a:r>
              <a:rPr dirty="0" lang="mr-IN" u="sng" smtClean="0">
                <a:solidFill>
                  <a:srgbClr val="FF000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नाटक के तत्व :</a:t>
            </a:r>
            <a:r>
              <a:rPr dirty="0" lang="mr-IN" smtClean="0"/>
              <a:t/>
            </a:r>
            <a:br>
              <a:rPr dirty="0" lang="mr-IN" smtClean="0"/>
            </a:br>
            <a:r>
              <a:rPr dirty="0" lang="mr-IN" smtClean="0"/>
              <a:t>१)कथोपकथन</a:t>
            </a:r>
            <a:br>
              <a:rPr dirty="0" lang="mr-IN" smtClean="0"/>
            </a:br>
            <a:r>
              <a:rPr dirty="0" lang="mr-IN" smtClean="0"/>
              <a:t>२)चरित्र-चित्रण</a:t>
            </a:r>
            <a:br>
              <a:rPr dirty="0" lang="mr-IN" smtClean="0"/>
            </a:br>
            <a:r>
              <a:rPr dirty="0" lang="mr-IN" smtClean="0"/>
              <a:t>३)देशकाल वातावरण </a:t>
            </a:r>
            <a:endParaRPr dirty="0" lang="en-US"/>
          </a:p>
        </p:txBody>
      </p:sp>
      <p:sp>
        <p:nvSpPr>
          <p:cNvPr id="1048595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3470276"/>
          </a:xfrm>
        </p:spPr>
        <p:txBody>
          <a:bodyPr>
            <a:normAutofit/>
          </a:bodyPr>
          <a:p>
            <a:r>
              <a:rPr dirty="0" sz="5400" lang="mr-IN" smtClean="0"/>
              <a:t>४) संवाद </a:t>
            </a:r>
          </a:p>
          <a:p>
            <a:r>
              <a:rPr dirty="0" sz="5400" lang="mr-IN" smtClean="0"/>
              <a:t>५) भाषाशैली </a:t>
            </a:r>
          </a:p>
          <a:p>
            <a:r>
              <a:rPr dirty="0" sz="5400" lang="mr-IN" smtClean="0"/>
              <a:t>६) रंगमंच (अभिनय)</a:t>
            </a:r>
          </a:p>
          <a:p>
            <a:r>
              <a:rPr dirty="0" sz="5400" lang="mr-IN" smtClean="0"/>
              <a:t>७) उद्देश्य</a:t>
            </a:r>
          </a:p>
          <a:p>
            <a:endParaRPr dirty="0"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pPr indent="-857250" marL="857250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b="1" dirty="0" lang="mr-IN" u="sng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पात्र-परिचय :</a:t>
            </a:r>
            <a:r>
              <a:rPr dirty="0" lang="mr-IN" smtClean="0"/>
              <a:t/>
            </a:r>
            <a:br>
              <a:rPr dirty="0" lang="mr-IN" smtClean="0"/>
            </a:br>
            <a:r>
              <a:rPr dirty="0" lang="mr-IN" smtClean="0"/>
              <a:t>सम्राट अशोक – सम्राट बिंदुसार के पुत्र और मगध के सम्राट </a:t>
            </a:r>
            <a:endParaRPr dirty="0" lang="en-US"/>
          </a:p>
        </p:txBody>
      </p:sp>
      <p:sp>
        <p:nvSpPr>
          <p:cNvPr id="1048591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p>
            <a:r>
              <a:rPr dirty="0" sz="5400" lang="mr-IN"/>
              <a:t/>
            </a:r>
            <a:br>
              <a:rPr dirty="0" sz="5400" lang="mr-IN"/>
            </a:br>
            <a:endParaRPr dirty="0" sz="4800"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"/>
          <p:cNvSpPr>
            <a:spLocks noGrp="1"/>
          </p:cNvSpPr>
          <p:nvPr>
            <p:ph type="ctrTitle"/>
          </p:nvPr>
        </p:nvSpPr>
        <p:spPr>
          <a:xfrm>
            <a:off x="1524000" y="471488"/>
            <a:ext cx="9144000" cy="3038475"/>
          </a:xfrm>
        </p:spPr>
        <p:txBody>
          <a:bodyPr>
            <a:normAutofit/>
          </a:bodyPr>
          <a:p>
            <a:r>
              <a:rPr dirty="0" sz="4800" lang="mr-IN" u="sng"/>
              <a:t>कुमार सुसीम</a:t>
            </a:r>
            <a:br>
              <a:rPr dirty="0" sz="4800" lang="mr-IN" u="sng"/>
            </a:br>
            <a:r>
              <a:rPr dirty="0" sz="4800" lang="mr-IN" u="sng"/>
              <a:t>कुमार सुगाम</a:t>
            </a:r>
            <a:br>
              <a:rPr dirty="0" sz="4800" lang="mr-IN" u="sng"/>
            </a:br>
            <a:r>
              <a:rPr dirty="0" sz="4800" lang="mr-IN" u="sng"/>
              <a:t>कुमार सुहास </a:t>
            </a:r>
            <a:br>
              <a:rPr dirty="0" sz="4800" lang="mr-IN" u="sng"/>
            </a:br>
            <a:r>
              <a:rPr dirty="0" sz="4800" lang="mr-IN" u="sng"/>
              <a:t>कुमार सुबेल </a:t>
            </a:r>
            <a:endParaRPr dirty="0" sz="8000" lang="en-US" u="sng"/>
          </a:p>
        </p:txBody>
      </p:sp>
      <p:sp>
        <p:nvSpPr>
          <p:cNvPr id="1048587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p>
            <a:r>
              <a:rPr dirty="0" sz="4800" lang="mr-IN"/>
              <a:t>सम्राट बिंदुसार के पुत्र और सम्राट </a:t>
            </a:r>
            <a:r>
              <a:rPr dirty="0" sz="4800" lang="mr-IN" smtClean="0"/>
              <a:t>अशोक के बडे भाई </a:t>
            </a:r>
            <a:endParaRPr dirty="0" sz="4800"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ctrTitle"/>
          </p:nvPr>
        </p:nvSpPr>
        <p:spPr>
          <a:xfrm>
            <a:off x="1524000" y="-401637"/>
            <a:ext cx="9144000" cy="3911600"/>
          </a:xfrm>
        </p:spPr>
        <p:txBody>
          <a:bodyPr>
            <a:normAutofit/>
          </a:bodyPr>
          <a:p>
            <a:r>
              <a:rPr dirty="0" lang="en-IN" u="sng" smtClean="0">
                <a:solidFill>
                  <a:srgbClr val="FF000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पात्र</a:t>
            </a:r>
            <a:r>
              <a:rPr dirty="0" lang="mr-IN" u="sng" smtClean="0">
                <a:solidFill>
                  <a:srgbClr val="FF000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 – परिचय </a:t>
            </a:r>
            <a:r>
              <a:rPr dirty="0" lang="mr-IN" u="sng" smtClean="0">
                <a:solidFill>
                  <a:srgbClr val="FF000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dirty="0" lang="mr-IN" u="sng" smtClean="0">
                <a:solidFill>
                  <a:srgbClr val="FF000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dirty="0" lang="mr-IN" u="sng" smtClean="0">
                <a:solidFill>
                  <a:srgbClr val="FF000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</a:br>
            <a:r>
              <a:rPr dirty="0" sz="4400" lang="mr-IN" u="sng" smtClean="0"/>
              <a:t>कुमार सुदत्त </a:t>
            </a:r>
            <a:r>
              <a:rPr dirty="0" sz="4400" lang="mr-IN" smtClean="0"/>
              <a:t>: सम्राट अशोक का छोटा भाई </a:t>
            </a:r>
            <a:br>
              <a:rPr dirty="0" sz="4400" lang="mr-IN" smtClean="0"/>
            </a:br>
            <a:r>
              <a:rPr dirty="0" sz="4400" lang="mr-IN" u="sng" smtClean="0"/>
              <a:t>खल्लाहक</a:t>
            </a:r>
            <a:r>
              <a:rPr dirty="0" sz="4400" lang="mr-IN" smtClean="0"/>
              <a:t> : सम्राट अशोक के अमात्य </a:t>
            </a:r>
            <a:br>
              <a:rPr dirty="0" sz="4400" lang="mr-IN" smtClean="0"/>
            </a:br>
            <a:r>
              <a:rPr dirty="0" sz="4400" lang="mr-IN" u="sng" smtClean="0"/>
              <a:t>चंडगिरिक </a:t>
            </a:r>
            <a:r>
              <a:rPr dirty="0" sz="4400" lang="mr-IN" smtClean="0"/>
              <a:t>: सम्राट अशोक का अंग रक्षक</a:t>
            </a:r>
            <a:r>
              <a:rPr dirty="0" sz="4900" lang="mr-IN" smtClean="0"/>
              <a:t> </a:t>
            </a:r>
            <a:br>
              <a:rPr dirty="0" sz="4900" lang="mr-IN" smtClean="0"/>
            </a:br>
            <a:r>
              <a:rPr dirty="0" sz="4400" lang="mr-IN" u="sng" smtClean="0"/>
              <a:t>बुद्धिभद्र</a:t>
            </a:r>
            <a:r>
              <a:rPr dirty="0" sz="4400" lang="mr-IN" smtClean="0"/>
              <a:t> : गुप्तचर-विभाग का एक अधिकारी </a:t>
            </a:r>
            <a:endParaRPr dirty="0" sz="4900" lang="en-US"/>
          </a:p>
        </p:txBody>
      </p:sp>
      <p:sp>
        <p:nvSpPr>
          <p:cNvPr id="1048589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3127375"/>
          </a:xfrm>
        </p:spPr>
        <p:txBody>
          <a:bodyPr>
            <a:normAutofit/>
          </a:bodyPr>
          <a:p>
            <a:r>
              <a:rPr dirty="0" sz="4000" lang="mr-IN" u="sng" smtClean="0"/>
              <a:t>महेंद्र महास्थविर </a:t>
            </a:r>
            <a:r>
              <a:rPr dirty="0" sz="4000" lang="mr-IN" smtClean="0"/>
              <a:t>: सम्राट अशोक का ज्येष्ठ पुत्र </a:t>
            </a:r>
          </a:p>
          <a:p>
            <a:r>
              <a:rPr dirty="0" sz="4000" lang="mr-IN" u="sng" smtClean="0"/>
              <a:t>उपगुप्त</a:t>
            </a:r>
            <a:r>
              <a:rPr dirty="0" sz="4000" lang="mr-IN" smtClean="0"/>
              <a:t> : बौद्ध धर्म के आचार्य </a:t>
            </a:r>
          </a:p>
          <a:p>
            <a:r>
              <a:rPr dirty="0" sz="4000" lang="mr-IN" u="sng" smtClean="0"/>
              <a:t>राजुक</a:t>
            </a:r>
            <a:r>
              <a:rPr dirty="0" sz="4000" lang="mr-IN" smtClean="0"/>
              <a:t> : अन्त:पुर का द्वार-रक्षक, प्रहरी, </a:t>
            </a:r>
          </a:p>
          <a:p>
            <a:r>
              <a:rPr dirty="0" sz="4000" lang="mr-IN" smtClean="0"/>
              <a:t>सैनिक आदि</a:t>
            </a:r>
            <a:endParaRPr dirty="0" sz="4000"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dirty="0" lang="mr-IN" u="sng" smtClean="0">
                <a:solidFill>
                  <a:srgbClr val="FF0000"/>
                </a:solidFill>
              </a:rPr>
              <a:t>स्त्री </a:t>
            </a:r>
            <a:r>
              <a:rPr dirty="0" lang="mr-IN" u="sng" smtClean="0">
                <a:solidFill>
                  <a:srgbClr val="FF0000"/>
                </a:solidFill>
              </a:rPr>
              <a:t>पात्र :</a:t>
            </a:r>
            <a:r>
              <a:rPr dirty="0" lang="mr-IN" u="sng" smtClean="0">
                <a:solidFill>
                  <a:srgbClr val="FF0000"/>
                </a:solidFill>
              </a:rPr>
              <a:t/>
            </a:r>
            <a:br>
              <a:rPr dirty="0" lang="mr-IN" u="sng" smtClean="0">
                <a:solidFill>
                  <a:srgbClr val="FF0000"/>
                </a:solidFill>
              </a:rPr>
            </a:br>
            <a:r>
              <a:rPr dirty="0" sz="5300" lang="mr-IN" u="sng" smtClean="0"/>
              <a:t>महादेवी</a:t>
            </a:r>
            <a:r>
              <a:rPr dirty="0" sz="5300" lang="mr-IN" smtClean="0"/>
              <a:t> : मगध की सम्राज्ञी, सम्राट अशोक </a:t>
            </a:r>
            <a:r>
              <a:rPr dirty="0" sz="5300" lang="mr-IN"/>
              <a:t>की</a:t>
            </a:r>
            <a:r>
              <a:rPr dirty="0" sz="5300" lang="mr-IN" smtClean="0"/>
              <a:t> पत्नी </a:t>
            </a:r>
            <a:br>
              <a:rPr dirty="0" sz="5300" lang="mr-IN" smtClean="0"/>
            </a:br>
            <a:r>
              <a:rPr dirty="0" sz="5300" lang="mr-IN" u="sng" smtClean="0"/>
              <a:t>संघमित्रा</a:t>
            </a:r>
            <a:r>
              <a:rPr dirty="0" sz="5300" lang="mr-IN" smtClean="0"/>
              <a:t> : सम्राट अशोक की पुत्री </a:t>
            </a:r>
            <a:endParaRPr dirty="0" lang="en-US"/>
          </a:p>
        </p:txBody>
      </p:sp>
      <p:sp>
        <p:nvSpPr>
          <p:cNvPr id="104859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892891"/>
          </a:xfrm>
        </p:spPr>
        <p:txBody>
          <a:bodyPr>
            <a:noAutofit/>
          </a:bodyPr>
          <a:p>
            <a:r>
              <a:rPr dirty="0" sz="4400" lang="mr-IN" u="sng"/>
              <a:t>चारुमित्रा</a:t>
            </a:r>
            <a:r>
              <a:rPr dirty="0" sz="4400" lang="mr-IN"/>
              <a:t> : सम्राट अशोक की </a:t>
            </a:r>
            <a:r>
              <a:rPr dirty="0" sz="4400" lang="mr-IN" smtClean="0"/>
              <a:t>अंगरक्षिका</a:t>
            </a:r>
          </a:p>
          <a:p>
            <a:r>
              <a:rPr dirty="0" sz="4400" lang="mr-IN" u="sng" smtClean="0"/>
              <a:t>स्वयंप्रभा</a:t>
            </a:r>
            <a:r>
              <a:rPr dirty="0" sz="4400" lang="mr-IN" smtClean="0"/>
              <a:t> : चारुमित्रा की सखी, बाद मे महादेवी की परिचारिका  कलिंग की स्त्री परिचारिका आदि</a:t>
            </a:r>
            <a:endParaRPr dirty="0" sz="4400"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डॉ. बाबासाहेब आंबेडकर मराठवाडा विद्यापीठ, औरंगाबाद  - संचलित</dc:title>
  <dc:creator>Windows User</dc:creator>
  <cp:lastModifiedBy>Windows User</cp:lastModifiedBy>
  <dcterms:created xsi:type="dcterms:W3CDTF">2020-12-06T01:34:02Z</dcterms:created>
  <dcterms:modified xsi:type="dcterms:W3CDTF">2020-12-06T13:53:51Z</dcterms:modified>
</cp:coreProperties>
</file>